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79" r:id="rId6"/>
    <p:sldId id="262" r:id="rId7"/>
    <p:sldId id="260" r:id="rId8"/>
    <p:sldId id="263" r:id="rId9"/>
    <p:sldId id="269" r:id="rId10"/>
    <p:sldId id="265" r:id="rId11"/>
    <p:sldId id="270" r:id="rId12"/>
    <p:sldId id="273" r:id="rId13"/>
    <p:sldId id="272" r:id="rId14"/>
    <p:sldId id="271" r:id="rId15"/>
    <p:sldId id="274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C3B7"/>
    <a:srgbClr val="FD0EFF"/>
    <a:srgbClr val="C0FF18"/>
    <a:srgbClr val="CD44BA"/>
    <a:srgbClr val="DCD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7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AF63-A4FA-E34F-BAA1-4F6F22166FE4}" type="datetimeFigureOut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BE78-EC89-8447-820F-96525F45F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ruralhousingsolutions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b9675fc1137a618f278542d/t/5cf55923f41ae70001170311/1559583017920/Defining+and+measuring+housing+affordability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83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789"/>
            <a:ext cx="7772400" cy="260952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4F6228"/>
                </a:solidFill>
              </a:rPr>
            </a:br>
            <a:r>
              <a:rPr lang="en-US" sz="4000" b="1" dirty="0">
                <a:solidFill>
                  <a:srgbClr val="4F6228"/>
                </a:solidFill>
              </a:rPr>
              <a:t>RURAL AFFORDABLE HOUSING</a:t>
            </a:r>
            <a:br>
              <a:rPr lang="en-US" sz="4000" b="1" dirty="0">
                <a:solidFill>
                  <a:srgbClr val="4F6228"/>
                </a:solidFill>
              </a:rPr>
            </a:br>
            <a:br>
              <a:rPr lang="en-US" sz="4000" b="1" dirty="0">
                <a:solidFill>
                  <a:srgbClr val="4F6228"/>
                </a:solidFill>
              </a:rPr>
            </a:br>
            <a:r>
              <a:rPr lang="en-US" sz="4000" b="1" dirty="0">
                <a:solidFill>
                  <a:srgbClr val="4F6228"/>
                </a:solidFill>
              </a:rPr>
              <a:t>? WHY	WHAT	HOW ?</a:t>
            </a:r>
            <a:br>
              <a:rPr lang="en-US" sz="4000" b="1" dirty="0">
                <a:solidFill>
                  <a:srgbClr val="4F6228"/>
                </a:solidFill>
              </a:rPr>
            </a:br>
            <a:br>
              <a:rPr lang="en-US" sz="4000" b="1" dirty="0">
                <a:solidFill>
                  <a:srgbClr val="4F6228"/>
                </a:solidFill>
              </a:rPr>
            </a:br>
            <a:r>
              <a:rPr lang="en-US" sz="4000" dirty="0">
                <a:solidFill>
                  <a:srgbClr val="4F6228"/>
                </a:solidFill>
              </a:rPr>
              <a:t>A National Context and </a:t>
            </a:r>
            <a:br>
              <a:rPr lang="en-US" sz="4000" dirty="0">
                <a:solidFill>
                  <a:srgbClr val="4F6228"/>
                </a:solidFill>
              </a:rPr>
            </a:br>
            <a:r>
              <a:rPr lang="en-US" sz="4000" dirty="0">
                <a:solidFill>
                  <a:srgbClr val="4F6228"/>
                </a:solidFill>
              </a:rPr>
              <a:t>East Midlands Perspective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4515"/>
            <a:ext cx="640080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sz="3840" dirty="0">
                <a:solidFill>
                  <a:schemeClr val="accent3">
                    <a:lumMod val="50000"/>
                  </a:schemeClr>
                </a:solidFill>
              </a:rPr>
              <a:t>Presentation by:</a:t>
            </a:r>
          </a:p>
          <a:p>
            <a:pPr algn="r"/>
            <a:r>
              <a:rPr lang="en-US" sz="3840" dirty="0">
                <a:solidFill>
                  <a:schemeClr val="accent3">
                    <a:lumMod val="50000"/>
                  </a:schemeClr>
                </a:solidFill>
              </a:rPr>
              <a:t>Jo Lavis</a:t>
            </a:r>
          </a:p>
          <a:p>
            <a:pPr algn="r"/>
            <a:r>
              <a:rPr lang="en-US" sz="3840" dirty="0">
                <a:solidFill>
                  <a:schemeClr val="accent3">
                    <a:lumMod val="50000"/>
                  </a:schemeClr>
                </a:solidFill>
              </a:rPr>
              <a:t>Rural Housing Solutions</a:t>
            </a:r>
          </a:p>
          <a:p>
            <a:pPr algn="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u="sng" dirty="0">
                <a:hlinkClick r:id="rId2"/>
              </a:rPr>
              <a:t>www.ruralhousingsolutions.co.uk</a:t>
            </a:r>
            <a:endParaRPr lang="en-US" u="sng" dirty="0"/>
          </a:p>
          <a:p>
            <a:pPr algn="r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logo - text on right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15" y="5177539"/>
            <a:ext cx="1058369" cy="1229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60" y="424584"/>
            <a:ext cx="2324100" cy="330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10" y="2031134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60" y="3531059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023" y="4309196"/>
            <a:ext cx="2296173" cy="2225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8846" y="2515396"/>
            <a:ext cx="2996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WHY?</a:t>
            </a:r>
          </a:p>
          <a:p>
            <a:endParaRPr lang="en-US" sz="2400" dirty="0"/>
          </a:p>
          <a:p>
            <a:r>
              <a:rPr lang="en-US" sz="2400" dirty="0"/>
              <a:t>Lack of sites</a:t>
            </a:r>
          </a:p>
          <a:p>
            <a:r>
              <a:rPr lang="en-US" sz="2400" dirty="0"/>
              <a:t>Restrictive planning</a:t>
            </a:r>
          </a:p>
          <a:p>
            <a:r>
              <a:rPr lang="en-US" sz="2400" dirty="0"/>
              <a:t>Lack of funding</a:t>
            </a:r>
          </a:p>
          <a:p>
            <a:r>
              <a:rPr lang="en-US" sz="2400" dirty="0"/>
              <a:t>Local opposition</a:t>
            </a:r>
          </a:p>
          <a:p>
            <a:r>
              <a:rPr lang="en-US" sz="2400" dirty="0"/>
              <a:t>Weak political leadership</a:t>
            </a:r>
          </a:p>
          <a:p>
            <a:r>
              <a:rPr lang="en-US" sz="2400" dirty="0"/>
              <a:t>Lack of rural proofing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0062" y="424584"/>
            <a:ext cx="288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Shortfall</a:t>
            </a:r>
          </a:p>
          <a:p>
            <a:endParaRPr lang="en-US" dirty="0"/>
          </a:p>
          <a:p>
            <a:r>
              <a:rPr lang="en-US" dirty="0"/>
              <a:t>Need = 7500 new AfH pa</a:t>
            </a:r>
          </a:p>
          <a:p>
            <a:r>
              <a:rPr lang="en-US" dirty="0"/>
              <a:t>Delivery 2017/18 = 4,595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77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0253" y="274638"/>
            <a:ext cx="8229600" cy="1143000"/>
          </a:xfrm>
        </p:spPr>
        <p:txBody>
          <a:bodyPr/>
          <a:lstStyle/>
          <a:p>
            <a:r>
              <a:rPr lang="en-US" dirty="0"/>
              <a:t>National Policy context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" y="1715683"/>
            <a:ext cx="5454282" cy="4388969"/>
          </a:xfrm>
          <a:prstGeom prst="rect">
            <a:avLst/>
          </a:prstGeom>
        </p:spPr>
      </p:pic>
      <p:pic>
        <p:nvPicPr>
          <p:cNvPr id="7" name="P 1"/>
          <p:cNvPicPr/>
          <p:nvPr/>
        </p:nvPicPr>
        <p:blipFill>
          <a:blip r:embed="rId3"/>
          <a:stretch>
            <a:fillRect/>
          </a:stretch>
        </p:blipFill>
        <p:spPr>
          <a:xfrm rot="1559346">
            <a:off x="6654634" y="1391512"/>
            <a:ext cx="1614170" cy="2280285"/>
          </a:xfrm>
          <a:prstGeom prst="rect">
            <a:avLst/>
          </a:prstGeom>
          <a:solidFill>
            <a:srgbClr val="3DF0FF"/>
          </a:solidFill>
          <a:ln w="19050" cmpd="sng">
            <a:solidFill>
              <a:srgbClr val="3DF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0943">
            <a:off x="6648722" y="2709795"/>
            <a:ext cx="1617062" cy="2284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1561">
            <a:off x="7088652" y="4093372"/>
            <a:ext cx="1598148" cy="2280787"/>
          </a:xfrm>
          <a:prstGeom prst="rect">
            <a:avLst/>
          </a:prstGeom>
          <a:ln w="38100" cap="flat" cmpd="sng" algn="ctr">
            <a:solidFill>
              <a:srgbClr val="20C3B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77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NPPF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344" y="1417638"/>
            <a:ext cx="6335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RURAL HOUSING</a:t>
            </a:r>
          </a:p>
          <a:p>
            <a:endParaRPr lang="en-US" dirty="0"/>
          </a:p>
          <a:p>
            <a:r>
              <a:rPr lang="en-US" b="1" dirty="0"/>
              <a:t>Paragraph 77 </a:t>
            </a:r>
          </a:p>
          <a:p>
            <a:r>
              <a:rPr lang="en-US" dirty="0"/>
              <a:t>Planning policies and decisions should be responsive to local circumstances and support housing developments that meet local needs.</a:t>
            </a:r>
          </a:p>
          <a:p>
            <a:endParaRPr lang="en-US" dirty="0"/>
          </a:p>
          <a:p>
            <a:r>
              <a:rPr lang="en-US" b="1" dirty="0"/>
              <a:t>Paragraph 78</a:t>
            </a:r>
          </a:p>
          <a:p>
            <a:r>
              <a:rPr lang="en-US" dirty="0"/>
              <a:t>To promote sustainable development in rural areas housing should be located where it will enhance or maintain the vitality of rural communities.</a:t>
            </a:r>
          </a:p>
          <a:p>
            <a:r>
              <a:rPr lang="en-US" dirty="0"/>
              <a:t>Planning policies should identify opportunities for villages to grow and thrive, particularly where this will support local services.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63150" y="5633504"/>
            <a:ext cx="2316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BUT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77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1764" y="446417"/>
            <a:ext cx="2124471" cy="2857778"/>
          </a:xfrm>
          <a:prstGeom prst="rect">
            <a:avLst/>
          </a:prstGeom>
          <a:solidFill>
            <a:srgbClr val="D4FF0A"/>
          </a:solidFill>
          <a:ln>
            <a:solidFill>
              <a:srgbClr val="D4FF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264009"/>
                </a:solidFill>
              </a:rPr>
              <a:t>ALLOCATED SITES</a:t>
            </a:r>
          </a:p>
          <a:p>
            <a:endParaRPr lang="en-US" dirty="0">
              <a:ln>
                <a:solidFill>
                  <a:srgbClr val="3366FF"/>
                </a:solidFill>
              </a:ln>
              <a:solidFill>
                <a:srgbClr val="264009"/>
              </a:solidFill>
            </a:endParaRPr>
          </a:p>
          <a:p>
            <a:r>
              <a:rPr lang="en-US" dirty="0">
                <a:solidFill>
                  <a:srgbClr val="264009"/>
                </a:solidFill>
              </a:rPr>
              <a:t>No on-site contribution from sites &lt;10 units</a:t>
            </a:r>
          </a:p>
          <a:p>
            <a:endParaRPr lang="en-US" dirty="0">
              <a:solidFill>
                <a:srgbClr val="264009"/>
              </a:solidFill>
            </a:endParaRPr>
          </a:p>
          <a:p>
            <a:r>
              <a:rPr lang="en-US" dirty="0">
                <a:solidFill>
                  <a:srgbClr val="264009"/>
                </a:solidFill>
              </a:rPr>
              <a:t>Limited designated rural areas where can take £ sum</a:t>
            </a:r>
          </a:p>
          <a:p>
            <a:endParaRPr lang="en-US" dirty="0">
              <a:solidFill>
                <a:srgbClr val="264009"/>
              </a:solidFill>
            </a:endParaRPr>
          </a:p>
          <a:p>
            <a:endParaRPr lang="en-US" dirty="0">
              <a:solidFill>
                <a:srgbClr val="26400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0" y="660678"/>
            <a:ext cx="1981200" cy="1993900"/>
          </a:xfrm>
          <a:prstGeom prst="rect">
            <a:avLst/>
          </a:prstGeom>
          <a:solidFill>
            <a:srgbClr val="D4FF0A"/>
          </a:solidFill>
          <a:ln>
            <a:solidFill>
              <a:srgbClr val="D4FF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264009"/>
                </a:solidFill>
              </a:rPr>
              <a:t>ROLLING 5 YR LAND SUPPLY</a:t>
            </a:r>
          </a:p>
          <a:p>
            <a:endParaRPr lang="en-US" dirty="0">
              <a:solidFill>
                <a:srgbClr val="264009"/>
              </a:solidFill>
            </a:endParaRPr>
          </a:p>
          <a:p>
            <a:r>
              <a:rPr lang="en-US" dirty="0">
                <a:solidFill>
                  <a:srgbClr val="264009"/>
                </a:solidFill>
              </a:rPr>
              <a:t>‘Hope’ of future allocation of land</a:t>
            </a:r>
            <a:endParaRPr lang="en-US" dirty="0">
              <a:ln>
                <a:solidFill>
                  <a:srgbClr val="FFFF00"/>
                </a:solidFill>
              </a:ln>
              <a:solidFill>
                <a:srgbClr val="26400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5950" y="1577112"/>
            <a:ext cx="2832100" cy="1323113"/>
          </a:xfrm>
          <a:prstGeom prst="rect">
            <a:avLst/>
          </a:prstGeom>
          <a:solidFill>
            <a:srgbClr val="D4FF0A"/>
          </a:solidFill>
          <a:ln>
            <a:solidFill>
              <a:srgbClr val="D4FF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264009"/>
                </a:solidFill>
              </a:rPr>
              <a:t>PRESUMPTION IN FAVOUR OF SUSTAINABLE DEVELOPMENT</a:t>
            </a:r>
          </a:p>
          <a:p>
            <a:endParaRPr lang="en-US" dirty="0">
              <a:solidFill>
                <a:srgbClr val="264009"/>
              </a:solidFill>
            </a:endParaRPr>
          </a:p>
          <a:p>
            <a:endParaRPr lang="en-US" dirty="0">
              <a:solidFill>
                <a:srgbClr val="26400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7150" y="3327400"/>
            <a:ext cx="641350" cy="406678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</p:cNvCxnSpPr>
          <p:nvPr/>
        </p:nvCxnSpPr>
        <p:spPr>
          <a:xfrm rot="5400000">
            <a:off x="3683000" y="3187978"/>
            <a:ext cx="1079500" cy="12700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898018" y="2936145"/>
            <a:ext cx="833851" cy="762014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49500" y="3734078"/>
            <a:ext cx="3606800" cy="914400"/>
          </a:xfrm>
          <a:prstGeom prst="rect">
            <a:avLst/>
          </a:prstGeom>
          <a:solidFill>
            <a:srgbClr val="264009"/>
          </a:solidFill>
          <a:ln>
            <a:solidFill>
              <a:srgbClr val="2640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D4FF0A"/>
                </a:solidFill>
              </a:rPr>
              <a:t>RESULT</a:t>
            </a:r>
          </a:p>
          <a:p>
            <a:pPr algn="ctr"/>
            <a:r>
              <a:rPr lang="en-US" dirty="0">
                <a:solidFill>
                  <a:srgbClr val="D4FF0A"/>
                </a:solidFill>
              </a:rPr>
              <a:t>Land values rise and/or landowner does not release land for RES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00" y="5625644"/>
            <a:ext cx="5588000" cy="1003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Only NPPF policy route for rural affordable housing is RES</a:t>
            </a:r>
          </a:p>
          <a:p>
            <a:pPr algn="ctr"/>
            <a:r>
              <a:rPr lang="en-US" sz="2000" dirty="0"/>
              <a:t>PLUS – does not deliver enough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951286" y="4844534"/>
            <a:ext cx="393700" cy="1588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961209" y="5434747"/>
            <a:ext cx="380206" cy="1588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38500" y="4901156"/>
            <a:ext cx="181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HOW?</a:t>
            </a:r>
          </a:p>
        </p:txBody>
      </p:sp>
      <p:sp>
        <p:nvSpPr>
          <p:cNvPr id="15" name="Oval 14"/>
          <p:cNvSpPr/>
          <p:nvPr/>
        </p:nvSpPr>
        <p:spPr>
          <a:xfrm>
            <a:off x="748631" y="3923924"/>
            <a:ext cx="1063591" cy="977232"/>
          </a:xfrm>
          <a:prstGeom prst="ellipse">
            <a:avLst/>
          </a:prstGeom>
          <a:solidFill>
            <a:srgbClr val="C0FF18"/>
          </a:solidFill>
          <a:ln>
            <a:solidFill>
              <a:srgbClr val="FD0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828839" y="4212306"/>
            <a:ext cx="9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NPPG 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980754" y="3614060"/>
            <a:ext cx="619729" cy="1588"/>
          </a:xfrm>
          <a:prstGeom prst="straightConnector1">
            <a:avLst/>
          </a:prstGeom>
          <a:ln>
            <a:solidFill>
              <a:srgbClr val="26400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77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741472"/>
            <a:ext cx="4550228" cy="4548052"/>
          </a:xfrm>
          <a:prstGeom prst="rect">
            <a:avLst/>
          </a:prstGeom>
          <a:solidFill>
            <a:srgbClr val="FD0EFF"/>
          </a:solidFill>
          <a:ln>
            <a:solidFill>
              <a:srgbClr val="CD44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822476" y="2201333"/>
            <a:ext cx="38341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 grant for social rent in areas where affordability a challenge</a:t>
            </a:r>
          </a:p>
          <a:p>
            <a:endParaRPr lang="en-US" dirty="0"/>
          </a:p>
          <a:p>
            <a:r>
              <a:rPr lang="en-US" dirty="0"/>
              <a:t>Community Housing Fund £163m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Longer term funding for Strategic Partners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Plus capital borrowing restrictions lifted for LAs building themselves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4602" y="1741472"/>
            <a:ext cx="2611112" cy="4548052"/>
          </a:xfrm>
          <a:prstGeom prst="rect">
            <a:avLst/>
          </a:prstGeom>
          <a:solidFill>
            <a:schemeClr val="tx1"/>
          </a:solidFill>
          <a:ln>
            <a:solidFill>
              <a:srgbClr val="FD0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5902476" y="1741472"/>
            <a:ext cx="2225524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D0EFF"/>
                </a:solidFill>
              </a:rPr>
              <a:t>BUT</a:t>
            </a:r>
          </a:p>
          <a:p>
            <a:r>
              <a:rPr lang="en-US" dirty="0">
                <a:solidFill>
                  <a:srgbClr val="FD0EFF"/>
                </a:solidFill>
              </a:rPr>
              <a:t>Social rent funding not universal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CHF only until end 2019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No rural monitoring of spend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No rural requirement on Strategic Partners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64% of rural LAs are not eligible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77000">
              <a:srgbClr val="FFFF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Housing Green Paper </a:t>
            </a:r>
            <a:br>
              <a:rPr lang="en-US" dirty="0"/>
            </a:br>
            <a:r>
              <a:rPr lang="en-US" dirty="0"/>
              <a:t>Perpetuity &amp; Allocations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335" y="2657363"/>
            <a:ext cx="4410976" cy="3351102"/>
          </a:xfrm>
          <a:prstGeom prst="rect">
            <a:avLst/>
          </a:prstGeom>
          <a:solidFill>
            <a:srgbClr val="FD0EFF"/>
          </a:solidFill>
          <a:ln>
            <a:solidFill>
              <a:srgbClr val="CD44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457200" y="2760289"/>
            <a:ext cx="409209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Voluntary Right to Buy – rural ‘exemption’ </a:t>
            </a:r>
          </a:p>
          <a:p>
            <a:endParaRPr lang="en-US" dirty="0"/>
          </a:p>
          <a:p>
            <a:r>
              <a:rPr lang="en-US" dirty="0"/>
              <a:t>Starter Home – Exemption for Rural Exception Sites</a:t>
            </a:r>
          </a:p>
          <a:p>
            <a:endParaRPr lang="en-US" dirty="0"/>
          </a:p>
          <a:p>
            <a:r>
              <a:rPr lang="en-US" dirty="0"/>
              <a:t>Consultation on RTB receipts to support replacement</a:t>
            </a:r>
          </a:p>
          <a:p>
            <a:endParaRPr lang="en-US" dirty="0"/>
          </a:p>
          <a:p>
            <a:r>
              <a:rPr lang="en-US" dirty="0"/>
              <a:t>New Shared Ownership model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91398" y="2322286"/>
            <a:ext cx="3195402" cy="3686179"/>
          </a:xfrm>
          <a:prstGeom prst="rect">
            <a:avLst/>
          </a:prstGeom>
          <a:solidFill>
            <a:srgbClr val="000000"/>
          </a:solidFill>
          <a:ln>
            <a:solidFill>
              <a:srgbClr val="FD0E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5793619" y="2483290"/>
            <a:ext cx="2624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D0EFF"/>
                </a:solidFill>
              </a:rPr>
              <a:t>BUT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Rural not in pilot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No requirement for replacement in community of RTB sale</a:t>
            </a:r>
          </a:p>
          <a:p>
            <a:endParaRPr lang="en-US" dirty="0">
              <a:solidFill>
                <a:srgbClr val="FD0EFF"/>
              </a:solidFill>
            </a:endParaRPr>
          </a:p>
          <a:p>
            <a:r>
              <a:rPr lang="en-US" dirty="0">
                <a:solidFill>
                  <a:srgbClr val="FD0EFF"/>
                </a:solidFill>
              </a:rPr>
              <a:t>Ignores rural SO perpetuity </a:t>
            </a:r>
            <a:r>
              <a:rPr lang="en-US" dirty="0" err="1">
                <a:solidFill>
                  <a:srgbClr val="FD0EFF"/>
                </a:solidFill>
              </a:rPr>
              <a:t>protctions</a:t>
            </a:r>
            <a:endParaRPr lang="en-US" dirty="0">
              <a:solidFill>
                <a:srgbClr val="FD0E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55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526" y="1256632"/>
            <a:ext cx="155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 the key players and what they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9684" y="1241766"/>
            <a:ext cx="254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positive policies for rural affordable housing in your Local Plan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54000" y="4620381"/>
            <a:ext cx="225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wait</a:t>
            </a:r>
          </a:p>
          <a:p>
            <a:r>
              <a:rPr lang="en-US" dirty="0"/>
              <a:t>Engage as soon as you 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684" y="4359013"/>
            <a:ext cx="187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involved in a scheme in your village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947" y="294105"/>
            <a:ext cx="534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Work some Miracles!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r="63185" b="52074"/>
          <a:stretch>
            <a:fillRect/>
          </a:stretch>
        </p:blipFill>
        <p:spPr>
          <a:xfrm>
            <a:off x="2849273" y="1782033"/>
            <a:ext cx="1195153" cy="1702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38406" b="52074"/>
          <a:stretch>
            <a:fillRect/>
          </a:stretch>
        </p:blipFill>
        <p:spPr>
          <a:xfrm>
            <a:off x="4044426" y="1758517"/>
            <a:ext cx="1999562" cy="1702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38406" t="47546"/>
          <a:stretch>
            <a:fillRect/>
          </a:stretch>
        </p:blipFill>
        <p:spPr>
          <a:xfrm>
            <a:off x="4044426" y="3447737"/>
            <a:ext cx="1999562" cy="18636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rcRect t="47546" r="59468"/>
          <a:stretch>
            <a:fillRect/>
          </a:stretch>
        </p:blipFill>
        <p:spPr>
          <a:xfrm>
            <a:off x="2849273" y="3461253"/>
            <a:ext cx="1315801" cy="18636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543" y="5543711"/>
            <a:ext cx="333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Miracle Court - </a:t>
            </a:r>
            <a:r>
              <a:rPr lang="en-US" b="1" dirty="0" err="1"/>
              <a:t>Bakewell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Peak District Rural 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158" y="5087139"/>
            <a:ext cx="8328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1158" y="240632"/>
            <a:ext cx="590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AND THIS IS WHY…….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40" y="1514429"/>
            <a:ext cx="4519538" cy="3972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L couple.jpg"/>
          <p:cNvPicPr>
            <a:picLocks noChangeAspect="1"/>
          </p:cNvPicPr>
          <p:nvPr/>
        </p:nvPicPr>
        <p:blipFill>
          <a:blip r:embed="rId2"/>
          <a:srcRect l="27973"/>
          <a:stretch>
            <a:fillRect/>
          </a:stretch>
        </p:blipFill>
        <p:spPr>
          <a:xfrm>
            <a:off x="432559" y="434474"/>
            <a:ext cx="2992045" cy="2066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r="7731"/>
          <a:stretch>
            <a:fillRect/>
          </a:stretch>
        </p:blipFill>
        <p:spPr>
          <a:xfrm>
            <a:off x="259013" y="4264943"/>
            <a:ext cx="322250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8023" r="18719"/>
          <a:stretch>
            <a:fillRect/>
          </a:stretch>
        </p:blipFill>
        <p:spPr>
          <a:xfrm>
            <a:off x="6483786" y="87564"/>
            <a:ext cx="2465492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19795"/>
          <a:stretch>
            <a:fillRect/>
          </a:stretch>
        </p:blipFill>
        <p:spPr>
          <a:xfrm>
            <a:off x="1957260" y="2322512"/>
            <a:ext cx="2605119" cy="2159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t="15748" r="7874"/>
          <a:stretch>
            <a:fillRect/>
          </a:stretch>
        </p:blipFill>
        <p:spPr>
          <a:xfrm>
            <a:off x="4562379" y="2111920"/>
            <a:ext cx="3139030" cy="2153023"/>
          </a:xfrm>
          <a:prstGeom prst="rect">
            <a:avLst/>
          </a:prstGeom>
        </p:spPr>
      </p:pic>
      <p:pic>
        <p:nvPicPr>
          <p:cNvPr id="10" name="Picture 9" descr="older residents.jpg"/>
          <p:cNvPicPr>
            <a:picLocks noChangeAspect="1"/>
          </p:cNvPicPr>
          <p:nvPr/>
        </p:nvPicPr>
        <p:blipFill>
          <a:blip r:embed="rId7"/>
          <a:srcRect l="35269"/>
          <a:stretch>
            <a:fillRect/>
          </a:stretch>
        </p:blipFill>
        <p:spPr>
          <a:xfrm>
            <a:off x="6483786" y="3915944"/>
            <a:ext cx="2595526" cy="26730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422" y="1676181"/>
            <a:ext cx="127183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Housing Association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6822" y="249808"/>
            <a:ext cx="2109173" cy="369332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Housing Association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4592" y="6044339"/>
            <a:ext cx="2171404" cy="369332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Housing Association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2718" y="6118825"/>
            <a:ext cx="19730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Owner-occupiers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7260" y="3915944"/>
            <a:ext cx="19730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Owner-occupiers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8312" y="3375571"/>
            <a:ext cx="19730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Owner-occupiers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30357" y="87564"/>
            <a:ext cx="2079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WHO LIVES IN AFFORDABLE HOUSING?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30357" y="4650051"/>
            <a:ext cx="2079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EVERYONE NEEDS SOMEWHERE THEY CAN CALL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850" y="602034"/>
            <a:ext cx="2468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Which is the Housing Association development?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65645" y="4128817"/>
            <a:ext cx="1901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</a:t>
            </a:r>
          </a:p>
          <a:p>
            <a:pPr algn="ctr"/>
            <a:r>
              <a:rPr lang="en-US" sz="2800" b="1" dirty="0"/>
              <a:t>OF THEM!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6361" y="5648639"/>
            <a:ext cx="3960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AND ALL </a:t>
            </a:r>
            <a:r>
              <a:rPr lang="en-US" sz="2800" b="1"/>
              <a:t>IN THE</a:t>
            </a:r>
          </a:p>
          <a:p>
            <a:pPr algn="ctr"/>
            <a:r>
              <a:rPr lang="en-US" sz="2800" b="1" dirty="0"/>
              <a:t>EAST MIDLANDS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3822" y="2015602"/>
            <a:ext cx="153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 District Rural HA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3165" y="4913177"/>
            <a:ext cx="349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Lincolnshire Rural HA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95" y="151825"/>
            <a:ext cx="2323854" cy="18637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14" y="3344457"/>
            <a:ext cx="2121430" cy="15687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0" y="4765593"/>
            <a:ext cx="2161175" cy="12370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145905" y="3147424"/>
            <a:ext cx="240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Acclaim HA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344" y="1529797"/>
            <a:ext cx="2206783" cy="1652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0" grpId="0"/>
      <p:bldP spid="12" grpId="0"/>
      <p:bldP spid="1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7878" y="4544404"/>
            <a:ext cx="26863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Affordable housing</a:t>
            </a:r>
          </a:p>
          <a:p>
            <a:r>
              <a:rPr lang="en-US" dirty="0"/>
              <a:t>‘Housing for sale or rent for those whose needs are not met by the market’ </a:t>
            </a:r>
          </a:p>
          <a:p>
            <a:endParaRPr lang="en-US" dirty="0"/>
          </a:p>
          <a:p>
            <a:r>
              <a:rPr lang="en-US" dirty="0"/>
              <a:t>Rural + perpetuity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5432" y="1605027"/>
            <a:ext cx="1608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Sale</a:t>
            </a:r>
          </a:p>
          <a:p>
            <a:r>
              <a:rPr lang="en-US" dirty="0"/>
              <a:t>3.5 X annual income</a:t>
            </a:r>
          </a:p>
          <a:p>
            <a:endParaRPr lang="en-US" dirty="0"/>
          </a:p>
          <a:p>
            <a:r>
              <a:rPr lang="en-US" b="1" dirty="0"/>
              <a:t>Rent</a:t>
            </a:r>
          </a:p>
          <a:p>
            <a:r>
              <a:rPr lang="en-US" dirty="0"/>
              <a:t>33% of net  income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1893" y="4356643"/>
            <a:ext cx="3942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Affordable/social rent</a:t>
            </a:r>
          </a:p>
          <a:p>
            <a:endParaRPr lang="en-US" dirty="0"/>
          </a:p>
          <a:p>
            <a:r>
              <a:rPr lang="en-US" dirty="0"/>
              <a:t>Discounted market sales</a:t>
            </a:r>
          </a:p>
          <a:p>
            <a:endParaRPr lang="en-US" dirty="0"/>
          </a:p>
          <a:p>
            <a:r>
              <a:rPr lang="en-US" dirty="0"/>
              <a:t>Starter Homes</a:t>
            </a:r>
          </a:p>
          <a:p>
            <a:endParaRPr lang="en-US" dirty="0"/>
          </a:p>
          <a:p>
            <a:r>
              <a:rPr lang="en-US" dirty="0"/>
              <a:t>Shared Ownership /Rent to Buy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5027"/>
            <a:ext cx="1440678" cy="1691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63" y="4544404"/>
            <a:ext cx="1766615" cy="1652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7878" y="1605027"/>
            <a:ext cx="21909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Affordability</a:t>
            </a:r>
          </a:p>
          <a:p>
            <a:r>
              <a:rPr lang="en-US" dirty="0"/>
              <a:t>What a person/household can pay on rent/mortgage costs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84211" y="4544404"/>
            <a:ext cx="617682" cy="270676"/>
          </a:xfrm>
          <a:prstGeom prst="straightConnector1">
            <a:avLst/>
          </a:prstGeom>
          <a:ln>
            <a:solidFill>
              <a:srgbClr val="DCD2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84211" y="5094215"/>
            <a:ext cx="551221" cy="1588"/>
          </a:xfrm>
          <a:prstGeom prst="straightConnector1">
            <a:avLst/>
          </a:prstGeom>
          <a:ln>
            <a:solidFill>
              <a:srgbClr val="DCD2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4584211" y="5421568"/>
            <a:ext cx="617682" cy="286744"/>
          </a:xfrm>
          <a:prstGeom prst="straightConnector1">
            <a:avLst/>
          </a:prstGeom>
          <a:ln>
            <a:solidFill>
              <a:srgbClr val="DCD2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88809" y="5708312"/>
            <a:ext cx="1046623" cy="488487"/>
          </a:xfrm>
          <a:prstGeom prst="straightConnector1">
            <a:avLst/>
          </a:prstGeom>
          <a:ln>
            <a:solidFill>
              <a:srgbClr val="DCD23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5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91" y="1997056"/>
            <a:ext cx="3848100" cy="210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6525" y="548105"/>
            <a:ext cx="389021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Affordability threshold =</a:t>
            </a:r>
          </a:p>
          <a:p>
            <a:endParaRPr lang="en-US" sz="2000" dirty="0"/>
          </a:p>
          <a:p>
            <a:r>
              <a:rPr lang="en-US" sz="2000" b="1" dirty="0"/>
              <a:t>Rents or Purchase costs exceed 33% of median locally earned income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2. Relate this not to a ‘product’ but 	groups affected:</a:t>
            </a:r>
          </a:p>
          <a:p>
            <a:pPr lvl="1"/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b="1" dirty="0"/>
              <a:t>struggling renters</a:t>
            </a:r>
          </a:p>
          <a:p>
            <a:pPr lvl="1"/>
            <a:r>
              <a:rPr lang="en-US" sz="2000" b="1" dirty="0"/>
              <a:t> </a:t>
            </a:r>
          </a:p>
          <a:p>
            <a:pPr lvl="1">
              <a:buFont typeface="Arial"/>
              <a:buChar char="•"/>
            </a:pPr>
            <a:r>
              <a:rPr lang="en-US" sz="2000" b="1" dirty="0"/>
              <a:t> low income older households              </a:t>
            </a:r>
          </a:p>
          <a:p>
            <a:pPr lvl="1">
              <a:buFont typeface="Arial"/>
              <a:buChar char="•"/>
            </a:pPr>
            <a:endParaRPr lang="en-US" sz="2000" b="1" dirty="0"/>
          </a:p>
          <a:p>
            <a:pPr lvl="1">
              <a:buFont typeface="Arial"/>
              <a:buChar char="•"/>
            </a:pPr>
            <a:r>
              <a:rPr lang="en-US" sz="2000" b="1" dirty="0"/>
              <a:t> struggling homeowners </a:t>
            </a:r>
          </a:p>
          <a:p>
            <a:pPr lvl="1"/>
            <a:endParaRPr lang="en-US" sz="2000" b="1" dirty="0"/>
          </a:p>
          <a:p>
            <a:pPr lvl="1">
              <a:buFont typeface="Arial"/>
              <a:buChar char="•"/>
            </a:pPr>
            <a:r>
              <a:rPr lang="en-US" sz="2000" b="1" dirty="0"/>
              <a:t> frustrated first time buyers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525" y="49185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3"/>
              </a:rPr>
              <a:t>https://static1.squarespace.com/static/5b9675fc1137a618f278542d/t/5cf55923f41ae70001170311/1559583017920/Defining+and+measuring+housing+affordability.pdf</a:t>
            </a:r>
            <a:endParaRPr lang="en-US" sz="1200" dirty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94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Is there an affordability problem in </a:t>
            </a:r>
            <a:br>
              <a:rPr lang="en-US" sz="3200" dirty="0"/>
            </a:br>
            <a:r>
              <a:rPr lang="en-US" sz="3200" dirty="0"/>
              <a:t>rural East Midlands?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36" y="1477584"/>
            <a:ext cx="2126073" cy="2126073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851" y="1477583"/>
            <a:ext cx="1471131" cy="2126073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014" y="3998600"/>
            <a:ext cx="1488968" cy="2462557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276" y="3998601"/>
            <a:ext cx="2114734" cy="2462556"/>
          </a:xfrm>
          <a:prstGeom prst="rect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TextBox 24"/>
          <p:cNvSpPr txBox="1"/>
          <p:nvPr/>
        </p:nvSpPr>
        <p:spPr>
          <a:xfrm>
            <a:off x="147416" y="1882477"/>
            <a:ext cx="2105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LQ price ratio  8.5:1</a:t>
            </a:r>
          </a:p>
          <a:p>
            <a:endParaRPr lang="en-US" dirty="0"/>
          </a:p>
          <a:p>
            <a:r>
              <a:rPr lang="en-US" dirty="0"/>
              <a:t>LQ private rents = 32% </a:t>
            </a:r>
          </a:p>
          <a:p>
            <a:r>
              <a:rPr lang="en-US" dirty="0"/>
              <a:t>of LQ income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1010" y="1559311"/>
            <a:ext cx="215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stock</a:t>
            </a:r>
          </a:p>
          <a:p>
            <a:endParaRPr lang="en-US" dirty="0"/>
          </a:p>
          <a:p>
            <a:r>
              <a:rPr lang="en-US" dirty="0"/>
              <a:t> EM rural districts Social housing 11%</a:t>
            </a:r>
          </a:p>
          <a:p>
            <a:endParaRPr lang="en-US" dirty="0"/>
          </a:p>
          <a:p>
            <a:r>
              <a:rPr lang="en-US" dirty="0"/>
              <a:t>(England &lt;3k pop. villages = 8%)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2313" y="3867635"/>
            <a:ext cx="2521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Completions 2015 – 16</a:t>
            </a:r>
          </a:p>
          <a:p>
            <a:endParaRPr lang="en-US" dirty="0"/>
          </a:p>
          <a:p>
            <a:r>
              <a:rPr lang="en-US" dirty="0"/>
              <a:t>84% market</a:t>
            </a:r>
          </a:p>
          <a:p>
            <a:endParaRPr lang="en-US" dirty="0"/>
          </a:p>
          <a:p>
            <a:r>
              <a:rPr lang="en-US" dirty="0"/>
              <a:t>16% affordable</a:t>
            </a:r>
          </a:p>
          <a:p>
            <a:endParaRPr lang="en-US" dirty="0"/>
          </a:p>
          <a:p>
            <a:r>
              <a:rPr lang="en-US" dirty="0"/>
              <a:t>Approx 4% (259) of all completions were affordable in settlements &lt;3k</a:t>
            </a:r>
          </a:p>
          <a:p>
            <a:r>
              <a:rPr lang="en-US" dirty="0"/>
              <a:t>	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9763" y="4779873"/>
            <a:ext cx="199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 people on rural LA waiting lists = 17,820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5"/>
          <p:cNvSpPr txBox="1">
            <a:spLocks noChangeArrowheads="1"/>
          </p:cNvSpPr>
          <p:nvPr/>
        </p:nvSpPr>
        <p:spPr bwMode="auto">
          <a:xfrm>
            <a:off x="481013" y="365125"/>
            <a:ext cx="8477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itchFamily="-84" charset="0"/>
              </a:rPr>
              <a:t>Why is affordable housing important?</a:t>
            </a:r>
          </a:p>
          <a:p>
            <a:endParaRPr lang="en-US" sz="3200" dirty="0">
              <a:solidFill>
                <a:srgbClr val="000000"/>
              </a:solidFill>
              <a:latin typeface="Calibri" pitchFamily="-84" charset="0"/>
            </a:endParaRPr>
          </a:p>
          <a:p>
            <a:r>
              <a:rPr lang="en-US" sz="3200" b="1" dirty="0">
                <a:solidFill>
                  <a:srgbClr val="000000"/>
                </a:solidFill>
                <a:latin typeface="Calibri" pitchFamily="-84" charset="0"/>
              </a:rPr>
              <a:t>Integral to sustainability of rural communities</a:t>
            </a:r>
          </a:p>
        </p:txBody>
      </p: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0" y="2497137"/>
            <a:ext cx="165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3B12"/>
                </a:solidFill>
                <a:latin typeface="Calibri" pitchFamily="-84" charset="0"/>
              </a:rPr>
              <a:t>Social support</a:t>
            </a:r>
          </a:p>
        </p:txBody>
      </p:sp>
      <p:sp>
        <p:nvSpPr>
          <p:cNvPr id="14344" name="TextBox 18"/>
          <p:cNvSpPr txBox="1">
            <a:spLocks noChangeArrowheads="1"/>
          </p:cNvSpPr>
          <p:nvPr/>
        </p:nvSpPr>
        <p:spPr bwMode="auto">
          <a:xfrm>
            <a:off x="2255838" y="2497137"/>
            <a:ext cx="1985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3B12"/>
                </a:solidFill>
                <a:latin typeface="Calibri" pitchFamily="-84" charset="0"/>
              </a:rPr>
              <a:t>Jobs</a:t>
            </a: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4052888" y="2497137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3B12"/>
                </a:solidFill>
                <a:latin typeface="Calibri" pitchFamily="-84" charset="0"/>
              </a:rPr>
              <a:t>Services</a:t>
            </a:r>
          </a:p>
        </p:txBody>
      </p:sp>
      <p:sp>
        <p:nvSpPr>
          <p:cNvPr id="14346" name="TextBox 20"/>
          <p:cNvSpPr txBox="1">
            <a:spLocks noChangeArrowheads="1"/>
          </p:cNvSpPr>
          <p:nvPr/>
        </p:nvSpPr>
        <p:spPr bwMode="auto">
          <a:xfrm>
            <a:off x="5703888" y="2497137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3B12"/>
                </a:solidFill>
                <a:latin typeface="Calibri" pitchFamily="-84" charset="0"/>
              </a:rPr>
              <a:t>Reduce carbon</a:t>
            </a:r>
          </a:p>
        </p:txBody>
      </p:sp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7346950" y="2497137"/>
            <a:ext cx="161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93B12"/>
                </a:solidFill>
                <a:latin typeface="Calibri" pitchFamily="-84" charset="0"/>
              </a:rPr>
              <a:t>Independence</a:t>
            </a:r>
          </a:p>
        </p:txBody>
      </p:sp>
      <p:pic>
        <p:nvPicPr>
          <p:cNvPr id="14348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867025"/>
            <a:ext cx="20780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5838" y="2867025"/>
            <a:ext cx="17970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574" y="2867024"/>
            <a:ext cx="3786663" cy="1489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888" y="2867025"/>
            <a:ext cx="1651000" cy="1509713"/>
          </a:xfrm>
          <a:prstGeom prst="rect">
            <a:avLst/>
          </a:prstGeom>
        </p:spPr>
      </p:pic>
      <p:pic>
        <p:nvPicPr>
          <p:cNvPr id="18" name="Picture 16" descr="older resident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1213" y="2846386"/>
            <a:ext cx="179705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749300" y="4864956"/>
            <a:ext cx="80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“The countryside is not only  about the landscape, but the communities within it.” </a:t>
            </a:r>
          </a:p>
          <a:p>
            <a:pPr algn="ctr"/>
            <a:r>
              <a:rPr lang="en-US" i="1" dirty="0"/>
              <a:t>Elinor Goodman – Affordable Rural Housing Commission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7800" y="5657671"/>
            <a:ext cx="8273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“In many cases just a few well designed homes, kept in perpetuity for local people will make the difference to the sustainability of the community” </a:t>
            </a:r>
          </a:p>
          <a:p>
            <a:pPr algn="ctr"/>
            <a:r>
              <a:rPr lang="en-US" i="1" dirty="0"/>
              <a:t>Lord Taylor – Living, Working Countryside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44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9528"/>
          <a:stretch>
            <a:fillRect/>
          </a:stretch>
        </p:blipFill>
        <p:spPr>
          <a:xfrm>
            <a:off x="1968235" y="1502964"/>
            <a:ext cx="5524077" cy="45483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4775" y="238145"/>
            <a:ext cx="5882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Key components of Providing Rural Affordable Housing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52550" y="4965024"/>
            <a:ext cx="119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Planning policy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689" y="1960770"/>
            <a:ext cx="116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2331" y="6209920"/>
            <a:ext cx="160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Deliverable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6793" y="2224089"/>
            <a:ext cx="1570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Perpetuity arrangements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335" y="5404997"/>
            <a:ext cx="243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engagement</a:t>
            </a:r>
          </a:p>
          <a:p>
            <a:r>
              <a:rPr lang="en-US" dirty="0"/>
              <a:t> &amp; support</a:t>
            </a:r>
          </a:p>
        </p:txBody>
      </p:sp>
      <p:sp>
        <p:nvSpPr>
          <p:cNvPr id="28" name="Down Arrow 27"/>
          <p:cNvSpPr/>
          <p:nvPr/>
        </p:nvSpPr>
        <p:spPr>
          <a:xfrm rot="13858931">
            <a:off x="1753215" y="4793800"/>
            <a:ext cx="467615" cy="79000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Down Arrow 28"/>
          <p:cNvSpPr/>
          <p:nvPr/>
        </p:nvSpPr>
        <p:spPr>
          <a:xfrm rot="18042313">
            <a:off x="1831237" y="2111570"/>
            <a:ext cx="467615" cy="128141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Down Arrow 31"/>
          <p:cNvSpPr/>
          <p:nvPr/>
        </p:nvSpPr>
        <p:spPr>
          <a:xfrm rot="10800000">
            <a:off x="4042674" y="5612228"/>
            <a:ext cx="467615" cy="597692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Down Arrow 32"/>
          <p:cNvSpPr/>
          <p:nvPr/>
        </p:nvSpPr>
        <p:spPr>
          <a:xfrm rot="5400000">
            <a:off x="7091491" y="4778901"/>
            <a:ext cx="467615" cy="78457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Down Arrow 33"/>
          <p:cNvSpPr/>
          <p:nvPr/>
        </p:nvSpPr>
        <p:spPr>
          <a:xfrm rot="3696615">
            <a:off x="6723141" y="2430919"/>
            <a:ext cx="467615" cy="793287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FF18"/>
            </a:gs>
            <a:gs pos="62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Planning Routes for delivering rural affordable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" y="1879303"/>
            <a:ext cx="8229599" cy="114196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1820934"/>
            <a:ext cx="8229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Allocated</a:t>
            </a:r>
            <a:r>
              <a:rPr lang="en-US" dirty="0"/>
              <a:t> sites in Local Plan 				Residual valuation drives land price</a:t>
            </a:r>
          </a:p>
          <a:p>
            <a:r>
              <a:rPr lang="en-US" dirty="0"/>
              <a:t>With affordable housing contribution			</a:t>
            </a:r>
          </a:p>
          <a:p>
            <a:r>
              <a:rPr lang="en-US" dirty="0"/>
              <a:t>(part of 5 yr land supply )					Market return for landowner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			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199" y="3405831"/>
            <a:ext cx="8229599" cy="1009771"/>
          </a:xfrm>
          <a:prstGeom prst="rect">
            <a:avLst/>
          </a:prstGeom>
          <a:solidFill>
            <a:srgbClr val="23ED9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3362611"/>
            <a:ext cx="8229598" cy="923330"/>
          </a:xfrm>
          <a:prstGeom prst="rect">
            <a:avLst/>
          </a:prstGeom>
          <a:solidFill>
            <a:srgbClr val="23ED9C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Windfall</a:t>
            </a:r>
            <a:r>
              <a:rPr lang="en-US" dirty="0"/>
              <a:t> site</a:t>
            </a:r>
          </a:p>
          <a:p>
            <a:r>
              <a:rPr lang="en-US" dirty="0"/>
              <a:t>With affordable housing contribution			Residual valuation drives land price</a:t>
            </a:r>
          </a:p>
          <a:p>
            <a:r>
              <a:rPr lang="en-US" dirty="0"/>
              <a:t>										Market return for landowner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4697834"/>
            <a:ext cx="8229600" cy="1537369"/>
          </a:xfrm>
          <a:prstGeom prst="rect">
            <a:avLst/>
          </a:prstGeom>
          <a:solidFill>
            <a:srgbClr val="A63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3" y="5087139"/>
            <a:ext cx="8229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Rural Exception </a:t>
            </a:r>
            <a:r>
              <a:rPr lang="en-US" dirty="0"/>
              <a:t>site						Value reflects that this is </a:t>
            </a:r>
            <a:r>
              <a:rPr lang="en-US" b="1" dirty="0"/>
              <a:t>not</a:t>
            </a:r>
            <a:r>
              <a:rPr lang="en-US" dirty="0"/>
              <a:t> a site</a:t>
            </a:r>
          </a:p>
          <a:p>
            <a:r>
              <a:rPr lang="en-US" dirty="0"/>
              <a:t>Primary function is to provide				allocated for market development</a:t>
            </a:r>
          </a:p>
          <a:p>
            <a:r>
              <a:rPr lang="en-US" dirty="0"/>
              <a:t>Rural affordable housing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7269</TotalTime>
  <Words>867</Words>
  <Application>Microsoft Office PowerPoint</Application>
  <PresentationFormat>On-screen Show (4:3)</PresentationFormat>
  <Paragraphs>190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RURAL AFFORDABLE HOUSING  ? WHY WHAT HOW ?  A National Context and  East Midlands Perspective </vt:lpstr>
      <vt:lpstr>PowerPoint Presentation</vt:lpstr>
      <vt:lpstr>PowerPoint Presentation</vt:lpstr>
      <vt:lpstr>What is it?</vt:lpstr>
      <vt:lpstr>PowerPoint Presentation</vt:lpstr>
      <vt:lpstr>Is there an affordability problem in  rural East Midlands?</vt:lpstr>
      <vt:lpstr>PowerPoint Presentation</vt:lpstr>
      <vt:lpstr>PowerPoint Presentation</vt:lpstr>
      <vt:lpstr>Planning Routes for delivering rural affordable housing</vt:lpstr>
      <vt:lpstr>PowerPoint Presentation</vt:lpstr>
      <vt:lpstr>National Policy context</vt:lpstr>
      <vt:lpstr>NPPF</vt:lpstr>
      <vt:lpstr>PowerPoint Presentation</vt:lpstr>
      <vt:lpstr>Finance</vt:lpstr>
      <vt:lpstr>Housing Green Paper  Perpetuity &amp; Allocations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Affordability Debunked</dc:title>
  <dc:creator>Jo Richardson</dc:creator>
  <cp:lastModifiedBy>Frederick Cook</cp:lastModifiedBy>
  <cp:revision>28</cp:revision>
  <dcterms:created xsi:type="dcterms:W3CDTF">2019-11-12T08:57:50Z</dcterms:created>
  <dcterms:modified xsi:type="dcterms:W3CDTF">2019-11-12T13:14:07Z</dcterms:modified>
</cp:coreProperties>
</file>